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4630400" cy="8229600"/>
  <p:notesSz cx="8229600" cy="14630400"/>
  <p:embeddedFontLst>
    <p:embeddedFont>
      <p:font typeface="Funnel Display" panose="020B0604020202020204" charset="0"/>
      <p:regular r:id="rId15"/>
    </p:embeddedFont>
    <p:embeddedFont>
      <p:font typeface="Funnel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06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6876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Smart Fire Safety &amp; Automatic Water Response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39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920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Amna Khalid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Hiba Fatima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6254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Malaika Arshad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27768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Submitted to: Sir Nasir Mehmood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739854"/>
            <a:ext cx="802838" cy="314920"/>
          </a:xfrm>
          <a:prstGeom prst="roundRect">
            <a:avLst>
              <a:gd name="adj" fmla="val 17878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24612" y="790099"/>
            <a:ext cx="60186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BENEFITS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324124" y="1121688"/>
            <a:ext cx="574512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Advantages of Our System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6324124" y="1865709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Smart Fire Safety and Automatic Water Response System offers significant benefits, enhancing safety and peace of mind.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324124" y="2590205"/>
            <a:ext cx="7468553" cy="965240"/>
          </a:xfrm>
          <a:prstGeom prst="roundRect">
            <a:avLst>
              <a:gd name="adj" fmla="val 4166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99265" y="276534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Fire Detection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499265" y="3112294"/>
            <a:ext cx="71182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Minimizes damage and ensures quick response by detecting threats at the earliest stages.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324124" y="3722965"/>
            <a:ext cx="7468553" cy="965240"/>
          </a:xfrm>
          <a:prstGeom prst="roundRect">
            <a:avLst>
              <a:gd name="adj" fmla="val 4166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9265" y="3898106"/>
            <a:ext cx="202084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Automated Response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499265" y="4245054"/>
            <a:ext cx="71182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Eliminates human error and delays with immediate water suppression and alert triggering.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324124" y="4855726"/>
            <a:ext cx="7468553" cy="1233249"/>
          </a:xfrm>
          <a:prstGeom prst="roundRect">
            <a:avLst>
              <a:gd name="adj" fmla="val 3261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99265" y="5030867"/>
            <a:ext cx="210288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Cost-Effective Solution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499265" y="5377815"/>
            <a:ext cx="711827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potential losses from fire incidents and offers an affordable setup compared to complex industrial systems.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324124" y="6256496"/>
            <a:ext cx="7468553" cy="1233249"/>
          </a:xfrm>
          <a:prstGeom prst="roundRect">
            <a:avLst>
              <a:gd name="adj" fmla="val 3261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99265" y="6431637"/>
            <a:ext cx="19745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Smart IoT Integration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99265" y="6778585"/>
            <a:ext cx="711827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remote monitoring, control, and notifications for comprehensive smart safety management.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9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99" y="3183969"/>
            <a:ext cx="12139255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🚀</a:t>
            </a: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Future Scope: Advancing Intelligent Fire Protection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833199" y="4097774"/>
            <a:ext cx="12964001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potential for enhancing fire safety systems through integration and artificial intelligence is vast. Our roadmap includes several key developments to create more responsive and interconnected solutions.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4973003"/>
            <a:ext cx="4321254" cy="8093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35487" y="5984677"/>
            <a:ext cx="257960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Mobile App Integration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35487" y="6403419"/>
            <a:ext cx="3916680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 dedicated mobile application for real-time monitoring, remote control, and instant notifications to users.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454" y="4973003"/>
            <a:ext cx="4321373" cy="8093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6741" y="5984677"/>
            <a:ext cx="261223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GSM-Based SMS Alerts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356741" y="6403419"/>
            <a:ext cx="3916799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GSM module integration for sending crucial SMS alerts to designated contacts during emergencies.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27" y="4973003"/>
            <a:ext cx="4321373" cy="8093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8114" y="5984677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AI-Based Detection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678114" y="6403419"/>
            <a:ext cx="3916799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advanced AI algorithms for more sophisticated fire pattern recognition and reduced false alarms.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29151"/>
            <a:ext cx="7468553" cy="1134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🏁</a:t>
            </a: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Conclusion: A Step Towards Smarter Fire Safety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250519"/>
            <a:ext cx="3638550" cy="2785467"/>
          </a:xfrm>
          <a:prstGeom prst="roundRect">
            <a:avLst>
              <a:gd name="adj" fmla="val 288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36796" y="2449592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792" y="2607469"/>
            <a:ext cx="258485" cy="2584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6796" y="321552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Reliable Fire Safety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36796" y="3611999"/>
            <a:ext cx="3240405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system delivers robust and reliable fire detection and suppression, minimizing risks and protecting assets.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67726" y="2250519"/>
            <a:ext cx="3638550" cy="2785467"/>
          </a:xfrm>
          <a:prstGeom prst="roundRect">
            <a:avLst>
              <a:gd name="adj" fmla="val 288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866799" y="2449592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4795" y="2607469"/>
            <a:ext cx="258485" cy="25848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66799" y="3215521"/>
            <a:ext cx="314765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Reduced Human Intervention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4866799" y="3611999"/>
            <a:ext cx="3240405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responses decrease reliance on manual action, ensuring faster and more consistent safety measures.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837724" y="5227439"/>
            <a:ext cx="7468553" cy="2173010"/>
          </a:xfrm>
          <a:prstGeom prst="roundRect">
            <a:avLst>
              <a:gd name="adj" fmla="val 370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036796" y="5426512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4792" y="5584388"/>
            <a:ext cx="258485" cy="25848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6796" y="6192441"/>
            <a:ext cx="228421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Versatile Applications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36796" y="6588919"/>
            <a:ext cx="707040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Designed for adaptability, the system is ideal for homes, laboratories, and diverse industrial environments.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084"/>
          <a:stretch>
            <a:fillRect/>
          </a:stretch>
        </p:blipFill>
        <p:spPr>
          <a:xfrm>
            <a:off x="0" y="0"/>
            <a:ext cx="5486400" cy="81403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2576" y="656987"/>
            <a:ext cx="1103828" cy="40409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51521" y="721400"/>
            <a:ext cx="84593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322576" y="1147048"/>
            <a:ext cx="747164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Introduction to Smart Fire Safety</a:t>
            </a:r>
            <a:endParaRPr lang="en-US" sz="3950" dirty="0"/>
          </a:p>
        </p:txBody>
      </p:sp>
      <p:sp>
        <p:nvSpPr>
          <p:cNvPr id="6" name="Shape 3"/>
          <p:cNvSpPr/>
          <p:nvPr/>
        </p:nvSpPr>
        <p:spPr>
          <a:xfrm>
            <a:off x="6322576" y="2734508"/>
            <a:ext cx="3628311" cy="2312075"/>
          </a:xfrm>
          <a:prstGeom prst="roundRect">
            <a:avLst>
              <a:gd name="adj" fmla="val 632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92096" y="2734508"/>
            <a:ext cx="121920" cy="2312075"/>
          </a:xfrm>
          <a:prstGeom prst="roundRect">
            <a:avLst>
              <a:gd name="adj" fmla="val 7408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59523" y="2980015"/>
            <a:ext cx="25298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IoT-Based System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659523" y="3425190"/>
            <a:ext cx="3045857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the power of the Internet of Things (IoT) for enhanced fire detection and prevention capabilities.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913" y="2734508"/>
            <a:ext cx="3628311" cy="2312075"/>
          </a:xfrm>
          <a:prstGeom prst="roundRect">
            <a:avLst>
              <a:gd name="adj" fmla="val 632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135433" y="2734508"/>
            <a:ext cx="121920" cy="2312075"/>
          </a:xfrm>
          <a:prstGeom prst="roundRect">
            <a:avLst>
              <a:gd name="adj" fmla="val 7408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502860" y="2980015"/>
            <a:ext cx="274474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Multi-Sensor Detection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502860" y="3425190"/>
            <a:ext cx="3045857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Integrates smoke, flame, and temperature sensors for comprehensive threat identification.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322576" y="5261610"/>
            <a:ext cx="3628311" cy="2312075"/>
          </a:xfrm>
          <a:prstGeom prst="roundRect">
            <a:avLst>
              <a:gd name="adj" fmla="val 6328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292096" y="5261610"/>
            <a:ext cx="121920" cy="2312075"/>
          </a:xfrm>
          <a:prstGeom prst="roundRect">
            <a:avLst>
              <a:gd name="adj" fmla="val 74080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659523" y="5507117"/>
            <a:ext cx="259341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Automated Response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659523" y="5952292"/>
            <a:ext cx="3045857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Initiates automatic water suppression and immediate alert notifications for rapid intervention.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59500"/>
            <a:ext cx="1418749" cy="359926"/>
          </a:xfrm>
          <a:prstGeom prst="roundRect">
            <a:avLst>
              <a:gd name="adj" fmla="val 17877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52619" y="816888"/>
            <a:ext cx="1188958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CHALLENGE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37724" y="1195983"/>
            <a:ext cx="757654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Addressing Critical Fire Safety Gaps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837724" y="2046446"/>
            <a:ext cx="1295495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fire safety systems often fall short in critical areas, leading to increased risks and potential for significant damage. Our project aims to solve these prevalent issues: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74288"/>
            <a:ext cx="957501" cy="114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6677" y="306574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Late Fire Detection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986677" y="3462218"/>
            <a:ext cx="1180599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Manual or older systems often delay critical detection, wasting precious time.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023241"/>
            <a:ext cx="957501" cy="114895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986677" y="4214693"/>
            <a:ext cx="258020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 Automatic Response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986677" y="4611172"/>
            <a:ext cx="1180599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immediate, automated suppression means fires can escalate quickly.</a:t>
            </a:r>
            <a:endParaRPr lang="en-US" sz="1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72194"/>
            <a:ext cx="957501" cy="11489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86677" y="5363647"/>
            <a:ext cx="260723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No Real-time Monitoring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986677" y="5760125"/>
            <a:ext cx="1180599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Absence of continuous oversight leaves gaps in safety surveillance.</a:t>
            </a:r>
            <a:endParaRPr lang="en-US" sz="15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321147"/>
            <a:ext cx="957501" cy="114895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986677" y="651260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Manual Fire Control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986677" y="6909078"/>
            <a:ext cx="1180599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Reliance on human intervention increases response times and risk.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677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7008" y="2718673"/>
            <a:ext cx="922853" cy="310634"/>
          </a:xfrm>
          <a:prstGeom prst="roundRect">
            <a:avLst>
              <a:gd name="adj" fmla="val 17893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26187" y="2768203"/>
            <a:ext cx="72449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GOALS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827008" y="3095387"/>
            <a:ext cx="650117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Objectives for Enhanced Safety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827008" y="3830003"/>
            <a:ext cx="1297638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project is designed with specific, measurable objectives to deliver a robust and responsive fire safety solution.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827008" y="4280654"/>
            <a:ext cx="6405443" cy="496253"/>
          </a:xfrm>
          <a:prstGeom prst="roundRect">
            <a:avLst>
              <a:gd name="adj" fmla="val 48001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905607" y="4373642"/>
            <a:ext cx="2481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92386" y="4942284"/>
            <a:ext cx="207883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Detect Fire and Smoke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92386" y="5284708"/>
            <a:ext cx="607468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Accurately identify the presence of fire and smoke using advanced sensors.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397829" y="4280654"/>
            <a:ext cx="6405563" cy="496253"/>
          </a:xfrm>
          <a:prstGeom prst="roundRect">
            <a:avLst>
              <a:gd name="adj" fmla="val 48001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476548" y="4373642"/>
            <a:ext cx="2481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563207" y="4942284"/>
            <a:ext cx="252472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Automatic Pump Activation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63207" y="5284708"/>
            <a:ext cx="60748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Instantly activate a water pump for immediate suppression efforts.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27008" y="5880021"/>
            <a:ext cx="6405443" cy="496253"/>
          </a:xfrm>
          <a:prstGeom prst="roundRect">
            <a:avLst>
              <a:gd name="adj" fmla="val 48001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3905607" y="5973008"/>
            <a:ext cx="2481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2386" y="6541651"/>
            <a:ext cx="2279094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Real-Time IoT Monitoring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92386" y="6884075"/>
            <a:ext cx="607468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 continuous, remote monitoring of environmental conditions via IoT.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7397829" y="5880021"/>
            <a:ext cx="6405563" cy="496253"/>
          </a:xfrm>
          <a:prstGeom prst="roundRect">
            <a:avLst>
              <a:gd name="adj" fmla="val 48001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476548" y="5973008"/>
            <a:ext cx="2481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563207" y="6541651"/>
            <a:ext cx="1946077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Emergency Alerts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63207" y="6884075"/>
            <a:ext cx="6074807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Send instant notifications to relevant personnel or authorities in case of an incident.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95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3481149"/>
            <a:ext cx="1455777" cy="404813"/>
          </a:xfrm>
          <a:prstGeom prst="roundRect">
            <a:avLst>
              <a:gd name="adj" fmla="val 17882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66907" y="3545681"/>
            <a:ext cx="119741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SOLUTION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37724" y="3972044"/>
            <a:ext cx="7873127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Intelligent Fire Safety with ESP32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837724" y="4928830"/>
            <a:ext cx="1295495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proposed solution leverages the power of the ESP32 microcontroller to create an integrated and responsive fire safety system.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37724" y="5515689"/>
            <a:ext cx="12954952" cy="1925717"/>
          </a:xfrm>
          <a:prstGeom prst="roundRect">
            <a:avLst>
              <a:gd name="adj" fmla="val 469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45344" y="5523309"/>
            <a:ext cx="4313158" cy="1910477"/>
          </a:xfrm>
          <a:prstGeom prst="roundRect">
            <a:avLst>
              <a:gd name="adj" fmla="val 4736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60728" y="5738693"/>
            <a:ext cx="277487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Continuous Monitoring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60728" y="6184702"/>
            <a:ext cx="388239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ESP32 constantly reads data from all connected sensors.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58502" y="5523309"/>
            <a:ext cx="4313277" cy="1910477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158502" y="5523309"/>
            <a:ext cx="30480" cy="1910477"/>
          </a:xfrm>
          <a:prstGeom prst="roundRect">
            <a:avLst>
              <a:gd name="adj" fmla="val 296870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373886" y="573869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Instant Response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373886" y="6184702"/>
            <a:ext cx="3882509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Upon detection of danger, it triggers the buzzer and activates the water pump.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9471779" y="5523309"/>
            <a:ext cx="4313277" cy="1910477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471779" y="5523309"/>
            <a:ext cx="30480" cy="1910477"/>
          </a:xfrm>
          <a:prstGeom prst="roundRect">
            <a:avLst>
              <a:gd name="adj" fmla="val 296870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687163" y="5738693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Cloud Connectivity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687163" y="6184702"/>
            <a:ext cx="3882509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Emergency alerts are immediately sent to the Blynk cloud for remote access and notifications.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72478"/>
            <a:ext cx="1110020" cy="314920"/>
          </a:xfrm>
          <a:prstGeom prst="roundRect">
            <a:avLst>
              <a:gd name="adj" fmla="val 17878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38213" y="822722"/>
            <a:ext cx="909042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COMPONENTS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837724" y="1154311"/>
            <a:ext cx="818661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Essential Hardware for System Functionality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837724" y="1898333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core of our fire safety system relies on a selection of robust and reliable hardware components.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54818"/>
            <a:ext cx="2157055" cy="13331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7724" y="3855482"/>
            <a:ext cx="207037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ESP32 Microcontroller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37724" y="4202430"/>
            <a:ext cx="3081576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central processing unit for data collection and system control.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30" y="2354818"/>
            <a:ext cx="2157174" cy="13331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28730" y="385548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MQ-2 Gas Sensor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4128730" y="4202430"/>
            <a:ext cx="3081695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Detects flammable gases and smoke concentrations.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856" y="2354818"/>
            <a:ext cx="2157174" cy="133314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19856" y="385548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Flame Sensor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7419856" y="4202430"/>
            <a:ext cx="3081695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Identifies the presence of fire through infrared light detection.</a:t>
            </a:r>
            <a:endParaRPr lang="en-US" sz="13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0982" y="2354818"/>
            <a:ext cx="2157174" cy="13331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10982" y="385548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DHT11 Sensor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10710982" y="4202430"/>
            <a:ext cx="3081695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Monitors ambient temperature and humidity levels.</a:t>
            </a:r>
            <a:endParaRPr lang="en-US" sz="13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073491"/>
            <a:ext cx="2157055" cy="133314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37724" y="657415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Relay Module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837724" y="6921103"/>
            <a:ext cx="3081576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Controls the water pump, acting as an electronic switch.</a:t>
            </a:r>
            <a:endParaRPr lang="en-US" sz="13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730" y="5073491"/>
            <a:ext cx="2157174" cy="133314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128730" y="657415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Water Pump</a:t>
            </a:r>
            <a:endParaRPr lang="en-US" sz="1550" dirty="0"/>
          </a:p>
        </p:txBody>
      </p:sp>
      <p:sp>
        <p:nvSpPr>
          <p:cNvPr id="23" name="Text 15"/>
          <p:cNvSpPr/>
          <p:nvPr/>
        </p:nvSpPr>
        <p:spPr>
          <a:xfrm>
            <a:off x="4128730" y="6921103"/>
            <a:ext cx="308169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Disperses water for fire suppression.</a:t>
            </a:r>
            <a:endParaRPr lang="en-US" sz="13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856" y="5073491"/>
            <a:ext cx="2157174" cy="1333143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419856" y="657415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Buzzer</a:t>
            </a:r>
            <a:endParaRPr lang="en-US" sz="1550" dirty="0"/>
          </a:p>
        </p:txBody>
      </p:sp>
      <p:sp>
        <p:nvSpPr>
          <p:cNvPr id="26" name="Text 17"/>
          <p:cNvSpPr/>
          <p:nvPr/>
        </p:nvSpPr>
        <p:spPr>
          <a:xfrm>
            <a:off x="7419856" y="6921103"/>
            <a:ext cx="3081695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an audible alarm for immediate local warning.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4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3345299"/>
            <a:ext cx="747355" cy="382310"/>
          </a:xfrm>
          <a:prstGeom prst="roundRect">
            <a:avLst>
              <a:gd name="adj" fmla="val 17883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59763" y="3406259"/>
            <a:ext cx="503277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TOOLS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37724" y="3808928"/>
            <a:ext cx="9540002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Software for Development and Monitoring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837724" y="4712494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project utilizes industry-standard software tools for efficient development, simulation, and real-time data visualization.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724" y="5266849"/>
            <a:ext cx="508635" cy="5086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724" y="602980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Visual Studio Code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7724" y="6451044"/>
            <a:ext cx="414873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primary IDE for coding the ESP32 microcontroller with extensions for Arduino or PlatformIO.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0774" y="5266849"/>
            <a:ext cx="508635" cy="5086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40774" y="602980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Wokwi Simulator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5240774" y="6451044"/>
            <a:ext cx="414873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 online platform for simulating electronics projects, allowing for testing and debugging without physical hardware.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3824" y="5266849"/>
            <a:ext cx="508635" cy="5086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3824" y="602980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Blynk IoT Platform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643824" y="6451044"/>
            <a:ext cx="4148852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user-friendly IoT platform for creating custom dashboards and receiving real-time alerts from the device.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17496"/>
            <a:ext cx="851892" cy="337304"/>
          </a:xfrm>
          <a:prstGeom prst="roundRect">
            <a:avLst>
              <a:gd name="adj" fmla="val 17884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45356" y="971312"/>
            <a:ext cx="63662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837724" y="1326594"/>
            <a:ext cx="566535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Operation Flowchart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837724" y="2123837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flowchart illustrates the sequential steps and decision-making process within our Smart Fire Safety System, from initialization to continuous monitoring.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55" y="2612946"/>
            <a:ext cx="9559171" cy="46991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213103" y="3034362"/>
            <a:ext cx="2057376" cy="257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Fire Detected?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213103" y="3369111"/>
            <a:ext cx="4420807" cy="218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Decision: trigger actions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0933" y="3155509"/>
            <a:ext cx="310914" cy="3109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213103" y="4132277"/>
            <a:ext cx="2057376" cy="257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Read Sensors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213103" y="4467025"/>
            <a:ext cx="4420807" cy="2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Obtain current values</a:t>
            </a:r>
            <a:endParaRPr lang="en-US" sz="1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933" y="4107683"/>
            <a:ext cx="310914" cy="3109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213103" y="5230192"/>
            <a:ext cx="2057376" cy="257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Initialize ESP32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7213103" y="5564940"/>
            <a:ext cx="4420807" cy="218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 sensors and network</a:t>
            </a:r>
            <a:endParaRPr lang="en-US" sz="1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0933" y="5050141"/>
            <a:ext cx="310914" cy="3109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222819" y="6328107"/>
            <a:ext cx="2057375" cy="257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Start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7222819" y="6662855"/>
            <a:ext cx="4420808" cy="2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Begin system operation</a:t>
            </a:r>
            <a:endParaRPr lang="en-US" sz="10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0933" y="6148056"/>
            <a:ext cx="310914" cy="310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2383988"/>
            <a:ext cx="1666280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81313" y="2455783"/>
            <a:ext cx="137910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ARCHITECTURE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9295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Circuit Diagram: Graphical View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469653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diagram visually represents the interconnections between the ESP32 and various sensors, actuators, and power components, forming the complete fire safety system.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860</Words>
  <Application>Microsoft Office PowerPoint</Application>
  <PresentationFormat>Custom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23-NTU-CS-FL-1037</cp:lastModifiedBy>
  <cp:revision>3</cp:revision>
  <dcterms:created xsi:type="dcterms:W3CDTF">2026-01-05T16:15:39Z</dcterms:created>
  <dcterms:modified xsi:type="dcterms:W3CDTF">2026-01-05T16:52:01Z</dcterms:modified>
</cp:coreProperties>
</file>